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56" r:id="rId3"/>
    <p:sldId id="263" r:id="rId4"/>
    <p:sldId id="262" r:id="rId5"/>
    <p:sldId id="267" r:id="rId6"/>
    <p:sldId id="257" r:id="rId7"/>
    <p:sldId id="272" r:id="rId8"/>
    <p:sldId id="268" r:id="rId9"/>
    <p:sldId id="265" r:id="rId10"/>
    <p:sldId id="274" r:id="rId11"/>
    <p:sldId id="269" r:id="rId12"/>
    <p:sldId id="261" r:id="rId13"/>
  </p:sldIdLst>
  <p:sldSz cx="12192000" cy="6858000"/>
  <p:notesSz cx="6954838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6283" autoAdjust="0"/>
  </p:normalViewPr>
  <p:slideViewPr>
    <p:cSldViewPr snapToGrid="0">
      <p:cViewPr varScale="1">
        <p:scale>
          <a:sx n="107" d="100"/>
          <a:sy n="107" d="100"/>
        </p:scale>
        <p:origin x="750" y="78"/>
      </p:cViewPr>
      <p:guideLst/>
    </p:cSldViewPr>
  </p:slideViewPr>
  <p:outlineViewPr>
    <p:cViewPr>
      <p:scale>
        <a:sx n="33" d="100"/>
        <a:sy n="33" d="100"/>
      </p:scale>
      <p:origin x="0" y="-8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428749"/>
            <a:ext cx="11077258" cy="4362451"/>
          </a:xfrm>
        </p:spPr>
        <p:txBody>
          <a:bodyPr>
            <a:normAutofit/>
          </a:bodyPr>
          <a:lstStyle/>
          <a:p>
            <a:pPr algn="ctr"/>
            <a:endParaRPr lang="en-GB" sz="5400" dirty="0">
              <a:solidFill>
                <a:schemeClr val="tx1"/>
              </a:solidFill>
            </a:endParaRPr>
          </a:p>
          <a:p>
            <a:pPr algn="ctr"/>
            <a:r>
              <a:rPr lang="en-GB" sz="5400" dirty="0">
                <a:solidFill>
                  <a:schemeClr val="tx1"/>
                </a:solidFill>
              </a:rPr>
              <a:t>Sharing your GP Medical Record with other people involved in your care</a:t>
            </a:r>
            <a:endParaRPr lang="en-GB" sz="5400" dirty="0"/>
          </a:p>
        </p:txBody>
      </p:sp>
      <p:pic>
        <p:nvPicPr>
          <p:cNvPr id="4" name="Picture 3" descr="NHS%20Wales%20Logo%2020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599" y="841665"/>
            <a:ext cx="1489191" cy="8872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3DE645-397B-F8F5-BAFC-AEBDF252C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-2971801"/>
            <a:ext cx="8001000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31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480310"/>
            <a:ext cx="10906775" cy="4984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5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5400" dirty="0">
                <a:solidFill>
                  <a:schemeClr val="tx1"/>
                </a:solidFill>
              </a:rPr>
              <a:t>Staff will receive regular training to ensure your information is kept secure and confidential   in line </a:t>
            </a:r>
            <a:r>
              <a:rPr lang="en-GB" sz="5400">
                <a:solidFill>
                  <a:schemeClr val="tx1"/>
                </a:solidFill>
              </a:rPr>
              <a:t>with data </a:t>
            </a:r>
            <a:r>
              <a:rPr lang="en-GB" sz="5400" dirty="0">
                <a:solidFill>
                  <a:schemeClr val="tx1"/>
                </a:solidFill>
              </a:rPr>
              <a:t>protection legislation</a:t>
            </a:r>
            <a:endParaRPr lang="en-GB" sz="5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AC8CB-D872-1646-14BA-C1AFC8B5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09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8765" y="1932709"/>
            <a:ext cx="11326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All access to your medical record is strictly controlled, monitored and audited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FACB7-BAFB-D77D-C371-F389B37AD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4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528034"/>
            <a:ext cx="10627484" cy="59371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>
                <a:solidFill>
                  <a:schemeClr val="tx1"/>
                </a:solidFill>
              </a:rPr>
              <a:t>Further information is available in our information leaflet and on our website</a:t>
            </a:r>
          </a:p>
          <a:p>
            <a:pPr marL="0" indent="0" algn="ctr">
              <a:buNone/>
            </a:pPr>
            <a:r>
              <a:rPr lang="en-GB" sz="4400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GB" sz="4400" dirty="0">
                <a:solidFill>
                  <a:schemeClr val="tx1"/>
                </a:solidFill>
              </a:rPr>
              <a:t>If you have any questions regarding access to your medical information, please ask to speak with the          Practice Manager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564E03-B0DF-67F3-B983-75FA72AD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17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697230"/>
            <a:ext cx="11177231" cy="5922511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Groups of GP practices have been set up across Wales to ensure patients’ needs are met in the best possible way</a:t>
            </a:r>
          </a:p>
          <a:p>
            <a:pPr algn="ctr">
              <a:spcAft>
                <a:spcPts val="0"/>
              </a:spcAft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spcAft>
                <a:spcPts val="0"/>
              </a:spcAft>
            </a:pPr>
            <a:r>
              <a:rPr lang="en-GB" sz="5400" dirty="0">
                <a:solidFill>
                  <a:schemeClr val="tx1"/>
                </a:solidFill>
              </a:rPr>
              <a:t>These are known as </a:t>
            </a:r>
          </a:p>
          <a:p>
            <a:pPr algn="ctr"/>
            <a:r>
              <a:rPr lang="en-GB" sz="5400" dirty="0">
                <a:solidFill>
                  <a:schemeClr val="tx1"/>
                </a:solidFill>
              </a:rPr>
              <a:t>‘Primary Care Clusters’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B08FF-B454-6A42-99E0-9C4D376B8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-2971801"/>
            <a:ext cx="8001000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8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961" y="1292629"/>
            <a:ext cx="11177231" cy="5659622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GPs will work alongside Nurses, Pharmacists and other health professionals, such as Physiotherapists,                         sharing their workload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0DB1-31EC-70B6-6466-25461D36D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-2971801"/>
            <a:ext cx="8001000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7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252" y="1770314"/>
            <a:ext cx="11177231" cy="5491585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This will promote greater continuity of care for you as        a patient, and ensure better access to services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171F7-E83D-AA0C-A15C-8CAD834BE7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2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458" y="1261456"/>
            <a:ext cx="11177231" cy="5499601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It will also mean that, in future, you may be able to receive services that would have previously been delivered           in a hospital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D511F5-C0BC-41CF-1DD6-E4DAC76C6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-2971801"/>
            <a:ext cx="8001000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7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423" y="2615738"/>
            <a:ext cx="11294918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>
                <a:solidFill>
                  <a:schemeClr val="tx1"/>
                </a:solidFill>
              </a:rPr>
              <a:t>Within each cluster,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>
                <a:solidFill>
                  <a:schemeClr val="tx1"/>
                </a:solidFill>
              </a:rPr>
              <a:t>health professionals involved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>
                <a:solidFill>
                  <a:schemeClr val="tx1"/>
                </a:solidFill>
              </a:rPr>
              <a:t>in your care will have access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>
                <a:solidFill>
                  <a:schemeClr val="tx1"/>
                </a:solidFill>
              </a:rPr>
              <a:t>to your medical record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n-GB" sz="8000" dirty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246F84-7D3B-B5D2-805D-CE099677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91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005" y="831272"/>
            <a:ext cx="11755088" cy="680456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300" dirty="0">
                <a:solidFill>
                  <a:schemeClr val="tx1"/>
                </a:solidFill>
              </a:rPr>
              <a:t>This includes Cluster Pharmacists                being able to access patient records              in order to undertake prescription reviews or to answer any queries regarding medication.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300" dirty="0">
                <a:solidFill>
                  <a:schemeClr val="tx1"/>
                </a:solidFill>
              </a:rPr>
              <a:t>This is to ensure that medicines are    prescribed safely, efficiently and effectively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n-GB" sz="8000" dirty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DDD469-BD40-7333-434B-E871366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67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7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119" y="332508"/>
            <a:ext cx="11606645" cy="65254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800" dirty="0">
                <a:solidFill>
                  <a:schemeClr val="tx1"/>
                </a:solidFill>
              </a:rPr>
              <a:t>Receptionists will also have access to carry out tasks such as; processing prescriptions, delivering test results and directing you to an appropriate health professional</a:t>
            </a:r>
          </a:p>
          <a:p>
            <a:pPr marL="0" indent="0">
              <a:lnSpc>
                <a:spcPct val="170000"/>
              </a:lnSpc>
              <a:buNone/>
            </a:pPr>
            <a:endParaRPr lang="en-GB" sz="8000" dirty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225699-61E9-A882-014F-6170DF7DF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33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688128"/>
            <a:ext cx="10906775" cy="4984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5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5400" dirty="0">
                <a:solidFill>
                  <a:schemeClr val="tx1"/>
                </a:solidFill>
              </a:rPr>
              <a:t>All staff accessing your records will be employed by a practice within this Cluster or by the Local Health Board</a:t>
            </a:r>
            <a:endParaRPr lang="en-GB" sz="5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D129D-3E45-6295-64D2-93DE7026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0"/>
            <a:ext cx="8534400" cy="1507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01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294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Slide 1</vt:lpstr>
      <vt:lpstr>Slide 2</vt:lpstr>
      <vt:lpstr>Slide 3</vt:lpstr>
      <vt:lpstr>PowerPoint Presentation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Betsi Cadwaladr University Health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your GP medical record with other healthcare professionals involved in your care</dc:title>
  <dc:creator>Donna Owen (BCUHB - Information Governance)</dc:creator>
  <cp:lastModifiedBy>Katy Morson</cp:lastModifiedBy>
  <cp:revision>52</cp:revision>
  <cp:lastPrinted>2017-09-29T11:40:31Z</cp:lastPrinted>
  <dcterms:created xsi:type="dcterms:W3CDTF">2017-06-19T13:45:39Z</dcterms:created>
  <dcterms:modified xsi:type="dcterms:W3CDTF">2024-11-25T10:41:16Z</dcterms:modified>
</cp:coreProperties>
</file>