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56" r:id="rId3"/>
    <p:sldId id="263" r:id="rId4"/>
    <p:sldId id="262" r:id="rId5"/>
    <p:sldId id="267" r:id="rId6"/>
    <p:sldId id="257" r:id="rId7"/>
    <p:sldId id="272" r:id="rId8"/>
    <p:sldId id="268" r:id="rId9"/>
    <p:sldId id="265" r:id="rId10"/>
    <p:sldId id="274" r:id="rId11"/>
    <p:sldId id="269" r:id="rId12"/>
    <p:sldId id="261" r:id="rId13"/>
  </p:sldIdLst>
  <p:sldSz cx="12192000" cy="6858000"/>
  <p:notesSz cx="6954838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17000"/>
    </mc:Choice>
    <mc:Fallback xmlns="">
      <p:transition advClick="0" advTm="17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1428749"/>
            <a:ext cx="11077258" cy="4362451"/>
          </a:xfrm>
        </p:spPr>
        <p:txBody>
          <a:bodyPr>
            <a:normAutofit/>
          </a:bodyPr>
          <a:lstStyle/>
          <a:p>
            <a:pPr algn="ctr"/>
            <a:endParaRPr lang="en-GB" sz="5400" dirty="0" smtClean="0">
              <a:solidFill>
                <a:schemeClr val="tx1"/>
              </a:solidFill>
            </a:endParaRPr>
          </a:p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Sharing your GP Medical Record with other people involved in your care</a:t>
            </a:r>
            <a:endParaRPr lang="en-GB" sz="5400" dirty="0"/>
          </a:p>
        </p:txBody>
      </p:sp>
      <p:pic>
        <p:nvPicPr>
          <p:cNvPr id="4" name="Picture 3" descr="NHS%20Wales%20Logo%2020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599" y="841665"/>
            <a:ext cx="1489191" cy="8872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331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480310"/>
            <a:ext cx="10906775" cy="4984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5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5400" dirty="0" smtClean="0">
                <a:solidFill>
                  <a:schemeClr val="tx1"/>
                </a:solidFill>
              </a:rPr>
              <a:t>Staff will receive </a:t>
            </a:r>
            <a:r>
              <a:rPr lang="en-GB" sz="5400" dirty="0">
                <a:solidFill>
                  <a:schemeClr val="tx1"/>
                </a:solidFill>
              </a:rPr>
              <a:t>regular </a:t>
            </a:r>
            <a:r>
              <a:rPr lang="en-GB" sz="5400" dirty="0" smtClean="0">
                <a:solidFill>
                  <a:schemeClr val="tx1"/>
                </a:solidFill>
              </a:rPr>
              <a:t>training to ensure your information is kept </a:t>
            </a:r>
            <a:r>
              <a:rPr lang="en-GB" sz="5400" dirty="0" smtClean="0">
                <a:solidFill>
                  <a:schemeClr val="tx1"/>
                </a:solidFill>
              </a:rPr>
              <a:t>secure </a:t>
            </a:r>
            <a:r>
              <a:rPr lang="en-GB" sz="5400" dirty="0" smtClean="0">
                <a:solidFill>
                  <a:schemeClr val="tx1"/>
                </a:solidFill>
              </a:rPr>
              <a:t>and </a:t>
            </a:r>
            <a:r>
              <a:rPr lang="en-GB" sz="5400" dirty="0" smtClean="0">
                <a:solidFill>
                  <a:schemeClr val="tx1"/>
                </a:solidFill>
              </a:rPr>
              <a:t>confidential   </a:t>
            </a:r>
            <a:r>
              <a:rPr lang="en-GB" sz="5400" dirty="0" smtClean="0">
                <a:solidFill>
                  <a:schemeClr val="tx1"/>
                </a:solidFill>
              </a:rPr>
              <a:t>in line </a:t>
            </a:r>
            <a:r>
              <a:rPr lang="en-GB" sz="5400" smtClean="0">
                <a:solidFill>
                  <a:schemeClr val="tx1"/>
                </a:solidFill>
              </a:rPr>
              <a:t>with </a:t>
            </a:r>
            <a:r>
              <a:rPr lang="en-GB" sz="5400" smtClean="0">
                <a:solidFill>
                  <a:schemeClr val="tx1"/>
                </a:solidFill>
              </a:rPr>
              <a:t>data </a:t>
            </a:r>
            <a:r>
              <a:rPr lang="en-GB" sz="5400" dirty="0" smtClean="0">
                <a:solidFill>
                  <a:schemeClr val="tx1"/>
                </a:solidFill>
              </a:rPr>
              <a:t>protection legislation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23809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8765" y="1932709"/>
            <a:ext cx="113260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All access to your medical record is strictly controlled, monitored and audited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5424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528034"/>
            <a:ext cx="10627484" cy="59371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 smtClean="0">
                <a:solidFill>
                  <a:schemeClr val="tx1"/>
                </a:solidFill>
              </a:rPr>
              <a:t>Further information is available in our information leaflet and on our website</a:t>
            </a:r>
          </a:p>
          <a:p>
            <a:pPr marL="0" indent="0" algn="ctr">
              <a:buNone/>
            </a:pPr>
            <a:r>
              <a:rPr lang="en-GB" sz="4400" dirty="0" smtClean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GB" sz="4400" dirty="0" smtClean="0">
                <a:solidFill>
                  <a:schemeClr val="tx1"/>
                </a:solidFill>
              </a:rPr>
              <a:t>If you have </a:t>
            </a:r>
            <a:r>
              <a:rPr lang="en-GB" sz="4400" dirty="0">
                <a:solidFill>
                  <a:schemeClr val="tx1"/>
                </a:solidFill>
              </a:rPr>
              <a:t>any </a:t>
            </a:r>
            <a:r>
              <a:rPr lang="en-GB" sz="4400" dirty="0" smtClean="0">
                <a:solidFill>
                  <a:schemeClr val="tx1"/>
                </a:solidFill>
              </a:rPr>
              <a:t>questions</a:t>
            </a:r>
            <a:r>
              <a:rPr lang="en-GB" sz="4400" dirty="0" smtClean="0">
                <a:solidFill>
                  <a:schemeClr val="tx1"/>
                </a:solidFill>
              </a:rPr>
              <a:t> </a:t>
            </a:r>
            <a:r>
              <a:rPr lang="en-GB" sz="4400" dirty="0" smtClean="0">
                <a:solidFill>
                  <a:schemeClr val="tx1"/>
                </a:solidFill>
              </a:rPr>
              <a:t>regarding access to your medical information, please ask to speak with the          Practice Manager</a:t>
            </a:r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7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697230"/>
            <a:ext cx="11177231" cy="5922511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Groups of GP practices have </a:t>
            </a:r>
            <a:r>
              <a:rPr lang="en-GB" sz="5400" dirty="0">
                <a:solidFill>
                  <a:schemeClr val="tx1"/>
                </a:solidFill>
              </a:rPr>
              <a:t>been </a:t>
            </a:r>
            <a:r>
              <a:rPr lang="en-GB" sz="5400" dirty="0" smtClean="0">
                <a:solidFill>
                  <a:schemeClr val="tx1"/>
                </a:solidFill>
              </a:rPr>
              <a:t>set up across Wales to ensure patients’ needs are met in the best possible way</a:t>
            </a:r>
          </a:p>
          <a:p>
            <a:pPr algn="ctr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</a:endParaRPr>
          </a:p>
          <a:p>
            <a:pPr algn="ctr">
              <a:spcAft>
                <a:spcPts val="0"/>
              </a:spcAft>
            </a:pPr>
            <a:r>
              <a:rPr lang="en-GB" sz="5400" dirty="0" smtClean="0">
                <a:solidFill>
                  <a:schemeClr val="tx1"/>
                </a:solidFill>
              </a:rPr>
              <a:t>These are known as </a:t>
            </a:r>
            <a:endParaRPr lang="en-GB" sz="5400" dirty="0" smtClean="0">
              <a:solidFill>
                <a:schemeClr val="tx1"/>
              </a:solidFill>
            </a:endParaRPr>
          </a:p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‘Primary Care Clusters</a:t>
            </a:r>
            <a:r>
              <a:rPr lang="en-GB" sz="5400" dirty="0" smtClean="0">
                <a:solidFill>
                  <a:schemeClr val="tx1"/>
                </a:solidFill>
              </a:rPr>
              <a:t>’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68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961" y="1292629"/>
            <a:ext cx="11177231" cy="5659622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GPs </a:t>
            </a:r>
            <a:r>
              <a:rPr lang="en-GB" sz="5400" dirty="0">
                <a:solidFill>
                  <a:schemeClr val="tx1"/>
                </a:solidFill>
              </a:rPr>
              <a:t>will work alongside </a:t>
            </a:r>
            <a:r>
              <a:rPr lang="en-GB" sz="5400" dirty="0" smtClean="0">
                <a:solidFill>
                  <a:schemeClr val="tx1"/>
                </a:solidFill>
              </a:rPr>
              <a:t>Nurses, Pharmacists </a:t>
            </a:r>
            <a:r>
              <a:rPr lang="en-GB" sz="5400" dirty="0">
                <a:solidFill>
                  <a:schemeClr val="tx1"/>
                </a:solidFill>
              </a:rPr>
              <a:t>and other h</a:t>
            </a:r>
            <a:r>
              <a:rPr lang="en-GB" sz="5400" dirty="0" smtClean="0">
                <a:solidFill>
                  <a:schemeClr val="tx1"/>
                </a:solidFill>
              </a:rPr>
              <a:t>ealth </a:t>
            </a:r>
            <a:r>
              <a:rPr lang="en-GB" sz="5400" dirty="0">
                <a:solidFill>
                  <a:schemeClr val="tx1"/>
                </a:solidFill>
              </a:rPr>
              <a:t>p</a:t>
            </a:r>
            <a:r>
              <a:rPr lang="en-GB" sz="5400" dirty="0" smtClean="0">
                <a:solidFill>
                  <a:schemeClr val="tx1"/>
                </a:solidFill>
              </a:rPr>
              <a:t>rofessionals</a:t>
            </a:r>
            <a:r>
              <a:rPr lang="en-GB" sz="5400" dirty="0">
                <a:solidFill>
                  <a:schemeClr val="tx1"/>
                </a:solidFill>
              </a:rPr>
              <a:t>, such as Physiotherapists, </a:t>
            </a:r>
            <a:r>
              <a:rPr lang="en-GB" sz="5400" dirty="0" smtClean="0">
                <a:solidFill>
                  <a:schemeClr val="tx1"/>
                </a:solidFill>
              </a:rPr>
              <a:t>                        sharing their workload</a:t>
            </a:r>
            <a:endParaRPr lang="en-GB" sz="5400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7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252" y="1770314"/>
            <a:ext cx="11177231" cy="5491585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This </a:t>
            </a:r>
            <a:r>
              <a:rPr lang="en-GB" sz="5400" dirty="0">
                <a:solidFill>
                  <a:schemeClr val="tx1"/>
                </a:solidFill>
              </a:rPr>
              <a:t>will promote greater continuity </a:t>
            </a:r>
            <a:r>
              <a:rPr lang="en-GB" sz="5400" dirty="0" smtClean="0">
                <a:solidFill>
                  <a:schemeClr val="tx1"/>
                </a:solidFill>
              </a:rPr>
              <a:t>of care for </a:t>
            </a:r>
            <a:r>
              <a:rPr lang="en-GB" sz="5400" dirty="0">
                <a:solidFill>
                  <a:schemeClr val="tx1"/>
                </a:solidFill>
              </a:rPr>
              <a:t>you </a:t>
            </a:r>
            <a:r>
              <a:rPr lang="en-GB" sz="5400" dirty="0" smtClean="0">
                <a:solidFill>
                  <a:schemeClr val="tx1"/>
                </a:solidFill>
              </a:rPr>
              <a:t>as        a patient, and ensure better access to services</a:t>
            </a:r>
            <a:endParaRPr lang="en-GB" sz="5400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4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458" y="1261456"/>
            <a:ext cx="11177231" cy="5499601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It will also mean that, in future, you may be able to receive services that would have previously been delivered           in a hospital</a:t>
            </a:r>
            <a:endParaRPr lang="en-GB" sz="5400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7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423" y="2615738"/>
            <a:ext cx="11294918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3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 smtClean="0">
                <a:solidFill>
                  <a:schemeClr val="tx1"/>
                </a:solidFill>
              </a:rPr>
              <a:t>Within each cluster, </a:t>
            </a: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 smtClean="0">
                <a:solidFill>
                  <a:schemeClr val="tx1"/>
                </a:solidFill>
              </a:rPr>
              <a:t>health professionals involved </a:t>
            </a: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 smtClean="0">
                <a:solidFill>
                  <a:schemeClr val="tx1"/>
                </a:solidFill>
              </a:rPr>
              <a:t>in </a:t>
            </a:r>
            <a:r>
              <a:rPr lang="en-GB" sz="5800" dirty="0">
                <a:solidFill>
                  <a:schemeClr val="tx1"/>
                </a:solidFill>
              </a:rPr>
              <a:t>your </a:t>
            </a:r>
            <a:r>
              <a:rPr lang="en-GB" sz="5800" dirty="0" smtClean="0">
                <a:solidFill>
                  <a:schemeClr val="tx1"/>
                </a:solidFill>
              </a:rPr>
              <a:t>care will have access </a:t>
            </a:r>
          </a:p>
          <a:p>
            <a:pPr marL="0" indent="0" algn="ctr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5800" dirty="0" smtClean="0">
                <a:solidFill>
                  <a:schemeClr val="tx1"/>
                </a:solidFill>
              </a:rPr>
              <a:t>to your medical record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GB" sz="7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n-GB" sz="8000" dirty="0" smtClean="0">
              <a:solidFill>
                <a:schemeClr val="tx1"/>
              </a:solidFill>
            </a:endParaRPr>
          </a:p>
          <a:p>
            <a:endParaRPr lang="en-GB" sz="3900" dirty="0"/>
          </a:p>
        </p:txBody>
      </p:sp>
    </p:spTree>
    <p:extLst>
      <p:ext uri="{BB962C8B-B14F-4D97-AF65-F5344CB8AC3E}">
        <p14:creationId xmlns:p14="http://schemas.microsoft.com/office/powerpoint/2010/main" val="238291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005" y="831272"/>
            <a:ext cx="11755088" cy="680456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3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9300" dirty="0" smtClean="0">
                <a:solidFill>
                  <a:schemeClr val="tx1"/>
                </a:solidFill>
              </a:rPr>
              <a:t>This includes Cluster Pharmacists                being able to access patient records              in order to undertake prescription reviews or to answer any queries regarding medication. 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9300" dirty="0" smtClean="0">
                <a:solidFill>
                  <a:schemeClr val="tx1"/>
                </a:solidFill>
              </a:rPr>
              <a:t>This is to ensure that medicines are    prescribed safely, efficiently and effectively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GB" sz="7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n-GB" sz="8000" dirty="0" smtClean="0">
              <a:solidFill>
                <a:schemeClr val="tx1"/>
              </a:solidFill>
            </a:endParaRPr>
          </a:p>
          <a:p>
            <a:endParaRPr lang="en-GB" sz="3900" dirty="0"/>
          </a:p>
        </p:txBody>
      </p:sp>
    </p:spTree>
    <p:extLst>
      <p:ext uri="{BB962C8B-B14F-4D97-AF65-F5344CB8AC3E}">
        <p14:creationId xmlns:p14="http://schemas.microsoft.com/office/powerpoint/2010/main" val="71667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119" y="332508"/>
            <a:ext cx="11606645" cy="65254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sz="3000" b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GB" sz="76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sz="9800" dirty="0">
                <a:solidFill>
                  <a:schemeClr val="tx1"/>
                </a:solidFill>
              </a:rPr>
              <a:t>Receptionists will also have access </a:t>
            </a:r>
            <a:r>
              <a:rPr lang="en-GB" sz="9800" dirty="0" smtClean="0">
                <a:solidFill>
                  <a:schemeClr val="tx1"/>
                </a:solidFill>
              </a:rPr>
              <a:t>to carry </a:t>
            </a:r>
            <a:r>
              <a:rPr lang="en-GB" sz="9800" dirty="0">
                <a:solidFill>
                  <a:schemeClr val="tx1"/>
                </a:solidFill>
              </a:rPr>
              <a:t>out tasks such </a:t>
            </a:r>
            <a:r>
              <a:rPr lang="en-GB" sz="9800" dirty="0" smtClean="0">
                <a:solidFill>
                  <a:schemeClr val="tx1"/>
                </a:solidFill>
              </a:rPr>
              <a:t>as; </a:t>
            </a:r>
            <a:r>
              <a:rPr lang="en-GB" sz="9800" dirty="0">
                <a:solidFill>
                  <a:schemeClr val="tx1"/>
                </a:solidFill>
              </a:rPr>
              <a:t>processing prescriptions, delivering test results and directing you to </a:t>
            </a:r>
            <a:r>
              <a:rPr lang="en-GB" sz="9800" dirty="0" smtClean="0">
                <a:solidFill>
                  <a:schemeClr val="tx1"/>
                </a:solidFill>
              </a:rPr>
              <a:t>an appropriate </a:t>
            </a:r>
            <a:r>
              <a:rPr lang="en-GB" sz="9800" dirty="0">
                <a:solidFill>
                  <a:schemeClr val="tx1"/>
                </a:solidFill>
              </a:rPr>
              <a:t>health </a:t>
            </a:r>
            <a:r>
              <a:rPr lang="en-GB" sz="9800" dirty="0" smtClean="0">
                <a:solidFill>
                  <a:schemeClr val="tx1"/>
                </a:solidFill>
              </a:rPr>
              <a:t>professional</a:t>
            </a:r>
            <a:endParaRPr lang="en-GB" sz="9800" dirty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n-GB" sz="8000" dirty="0" smtClean="0">
              <a:solidFill>
                <a:schemeClr val="tx1"/>
              </a:solidFill>
            </a:endParaRPr>
          </a:p>
          <a:p>
            <a:endParaRPr lang="en-GB" sz="3900" dirty="0"/>
          </a:p>
        </p:txBody>
      </p:sp>
    </p:spTree>
    <p:extLst>
      <p:ext uri="{BB962C8B-B14F-4D97-AF65-F5344CB8AC3E}">
        <p14:creationId xmlns:p14="http://schemas.microsoft.com/office/powerpoint/2010/main" val="294733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688128"/>
            <a:ext cx="10906775" cy="4984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5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5400" dirty="0" smtClean="0">
                <a:solidFill>
                  <a:schemeClr val="tx1"/>
                </a:solidFill>
              </a:rPr>
              <a:t>All staff accessing </a:t>
            </a:r>
            <a:r>
              <a:rPr lang="en-GB" sz="5400" dirty="0">
                <a:solidFill>
                  <a:schemeClr val="tx1"/>
                </a:solidFill>
              </a:rPr>
              <a:t>your records will </a:t>
            </a:r>
            <a:r>
              <a:rPr lang="en-GB" sz="5400" dirty="0" smtClean="0">
                <a:solidFill>
                  <a:schemeClr val="tx1"/>
                </a:solidFill>
              </a:rPr>
              <a:t>be </a:t>
            </a:r>
            <a:r>
              <a:rPr lang="en-GB" sz="5400" dirty="0">
                <a:solidFill>
                  <a:schemeClr val="tx1"/>
                </a:solidFill>
              </a:rPr>
              <a:t>employed by </a:t>
            </a:r>
            <a:r>
              <a:rPr lang="en-GB" sz="5400" dirty="0" smtClean="0">
                <a:solidFill>
                  <a:schemeClr val="tx1"/>
                </a:solidFill>
              </a:rPr>
              <a:t>a practice </a:t>
            </a:r>
            <a:r>
              <a:rPr lang="en-GB" sz="5400" dirty="0">
                <a:solidFill>
                  <a:schemeClr val="tx1"/>
                </a:solidFill>
              </a:rPr>
              <a:t>within </a:t>
            </a:r>
            <a:r>
              <a:rPr lang="en-GB" sz="5400" dirty="0" smtClean="0">
                <a:solidFill>
                  <a:schemeClr val="tx1"/>
                </a:solidFill>
              </a:rPr>
              <a:t>this Cluster </a:t>
            </a:r>
            <a:r>
              <a:rPr lang="en-GB" sz="5400" dirty="0">
                <a:solidFill>
                  <a:schemeClr val="tx1"/>
                </a:solidFill>
              </a:rPr>
              <a:t>or by the </a:t>
            </a:r>
            <a:r>
              <a:rPr lang="en-GB" sz="5400" dirty="0" smtClean="0">
                <a:solidFill>
                  <a:schemeClr val="tx1"/>
                </a:solidFill>
              </a:rPr>
              <a:t>Local </a:t>
            </a:r>
            <a:r>
              <a:rPr lang="en-GB" sz="5400" dirty="0">
                <a:solidFill>
                  <a:schemeClr val="tx1"/>
                </a:solidFill>
              </a:rPr>
              <a:t>H</a:t>
            </a:r>
            <a:r>
              <a:rPr lang="en-GB" sz="5400" dirty="0" smtClean="0">
                <a:solidFill>
                  <a:schemeClr val="tx1"/>
                </a:solidFill>
              </a:rPr>
              <a:t>ealth Board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63701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4000"/>
    </mc:Choice>
    <mc:Fallback xmlns="">
      <p:transition advClick="0" advTm="14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Words>272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Betsi Cadwaladr University Health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your GP medical record with other healthcare professionals involved in your care</dc:title>
  <dc:creator>Donna Owen (BCUHB - Information Governance)</dc:creator>
  <cp:lastModifiedBy>Jeannette Short (NWIS - Information Governance)</cp:lastModifiedBy>
  <cp:revision>51</cp:revision>
  <cp:lastPrinted>2017-09-29T11:40:31Z</cp:lastPrinted>
  <dcterms:created xsi:type="dcterms:W3CDTF">2017-06-19T13:45:39Z</dcterms:created>
  <dcterms:modified xsi:type="dcterms:W3CDTF">2017-10-16T13:17:34Z</dcterms:modified>
</cp:coreProperties>
</file>